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autoAdjust="0"/>
    <p:restoredTop sz="94834" autoAdjust="0"/>
  </p:normalViewPr>
  <p:slideViewPr>
    <p:cSldViewPr>
      <p:cViewPr varScale="1">
        <p:scale>
          <a:sx n="87" d="100"/>
          <a:sy n="87" d="100"/>
        </p:scale>
        <p:origin x="9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8/15/2023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8/15/2023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8/15/2023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8/15/2023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8/15/2023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8/15/2023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8/15/2023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8/15/2023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August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FECC1E42-40B8-E348-F093-C15E36B3C138}"/>
              </a:ext>
            </a:extLst>
          </p:cNvPr>
          <p:cNvPicPr>
            <a:picLocks noChangeAspect="1"/>
          </p:cNvPicPr>
          <p:nvPr/>
        </p:nvPicPr>
        <p:blipFill>
          <a:blip r:embed="rId2"/>
          <a:stretch>
            <a:fillRect/>
          </a:stretch>
        </p:blipFill>
        <p:spPr>
          <a:xfrm>
            <a:off x="781220" y="442469"/>
            <a:ext cx="6843943" cy="5759324"/>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5811C57E-D631-7904-8DA2-C2DAB38B1E47}"/>
              </a:ext>
            </a:extLst>
          </p:cNvPr>
          <p:cNvPicPr>
            <a:picLocks noChangeAspect="1"/>
          </p:cNvPicPr>
          <p:nvPr/>
        </p:nvPicPr>
        <p:blipFill>
          <a:blip r:embed="rId2"/>
          <a:stretch>
            <a:fillRect/>
          </a:stretch>
        </p:blipFill>
        <p:spPr>
          <a:xfrm>
            <a:off x="733425" y="933450"/>
            <a:ext cx="767715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4" name="Picture 3">
            <a:extLst>
              <a:ext uri="{FF2B5EF4-FFF2-40B4-BE49-F238E27FC236}">
                <a16:creationId xmlns:a16="http://schemas.microsoft.com/office/drawing/2014/main" id="{3636A204-8964-66DE-3033-36F66D59B990}"/>
              </a:ext>
            </a:extLst>
          </p:cNvPr>
          <p:cNvPicPr>
            <a:picLocks noChangeAspect="1"/>
          </p:cNvPicPr>
          <p:nvPr/>
        </p:nvPicPr>
        <p:blipFill>
          <a:blip r:embed="rId2"/>
          <a:stretch>
            <a:fillRect/>
          </a:stretch>
        </p:blipFill>
        <p:spPr>
          <a:xfrm>
            <a:off x="325974" y="1828800"/>
            <a:ext cx="8492051" cy="238598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742038B0-F766-3F20-D8FF-96AF1B63E7B9}"/>
              </a:ext>
            </a:extLst>
          </p:cNvPr>
          <p:cNvPicPr>
            <a:picLocks noChangeAspect="1"/>
          </p:cNvPicPr>
          <p:nvPr/>
        </p:nvPicPr>
        <p:blipFill>
          <a:blip r:embed="rId2"/>
          <a:stretch>
            <a:fillRect/>
          </a:stretch>
        </p:blipFill>
        <p:spPr>
          <a:xfrm>
            <a:off x="2583214" y="285017"/>
            <a:ext cx="3977572" cy="5949831"/>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D5C2B5E3-3C00-1F08-413B-38889D345F36}"/>
              </a:ext>
            </a:extLst>
          </p:cNvPr>
          <p:cNvPicPr>
            <a:picLocks noChangeAspect="1"/>
          </p:cNvPicPr>
          <p:nvPr/>
        </p:nvPicPr>
        <p:blipFill>
          <a:blip r:embed="rId2"/>
          <a:stretch>
            <a:fillRect/>
          </a:stretch>
        </p:blipFill>
        <p:spPr>
          <a:xfrm>
            <a:off x="1858164" y="746471"/>
            <a:ext cx="5427669" cy="5330993"/>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23A29C01-F25E-9518-04B6-9E878E4457B3}"/>
              </a:ext>
            </a:extLst>
          </p:cNvPr>
          <p:cNvPicPr>
            <a:picLocks noChangeAspect="1"/>
          </p:cNvPicPr>
          <p:nvPr/>
        </p:nvPicPr>
        <p:blipFill>
          <a:blip r:embed="rId2"/>
          <a:stretch>
            <a:fillRect/>
          </a:stretch>
        </p:blipFill>
        <p:spPr>
          <a:xfrm>
            <a:off x="1319212" y="1212258"/>
            <a:ext cx="6505575" cy="5057775"/>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BC8AC4FF-DA34-99B1-8EB7-3B71411A62F5}"/>
              </a:ext>
            </a:extLst>
          </p:cNvPr>
          <p:cNvPicPr>
            <a:picLocks noChangeAspect="1"/>
          </p:cNvPicPr>
          <p:nvPr/>
        </p:nvPicPr>
        <p:blipFill>
          <a:blip r:embed="rId2"/>
          <a:stretch>
            <a:fillRect/>
          </a:stretch>
        </p:blipFill>
        <p:spPr>
          <a:xfrm>
            <a:off x="561973" y="1056677"/>
            <a:ext cx="80200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2" name="Picture 1">
            <a:extLst>
              <a:ext uri="{FF2B5EF4-FFF2-40B4-BE49-F238E27FC236}">
                <a16:creationId xmlns:a16="http://schemas.microsoft.com/office/drawing/2014/main" id="{92DAA987-241E-1BCE-A86D-572DE462E084}"/>
              </a:ext>
            </a:extLst>
          </p:cNvPr>
          <p:cNvPicPr>
            <a:picLocks noChangeAspect="1"/>
          </p:cNvPicPr>
          <p:nvPr/>
        </p:nvPicPr>
        <p:blipFill>
          <a:blip r:embed="rId2"/>
          <a:stretch>
            <a:fillRect/>
          </a:stretch>
        </p:blipFill>
        <p:spPr>
          <a:xfrm>
            <a:off x="2564892" y="274174"/>
            <a:ext cx="4038600" cy="6007835"/>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FCA79802-079F-DCCF-AA7C-BE520518A6BB}"/>
              </a:ext>
            </a:extLst>
          </p:cNvPr>
          <p:cNvPicPr>
            <a:picLocks noChangeAspect="1"/>
          </p:cNvPicPr>
          <p:nvPr/>
        </p:nvPicPr>
        <p:blipFill>
          <a:blip r:embed="rId2"/>
          <a:stretch>
            <a:fillRect/>
          </a:stretch>
        </p:blipFill>
        <p:spPr>
          <a:xfrm>
            <a:off x="2157479" y="762000"/>
            <a:ext cx="4829041" cy="521536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July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B775FB33-7D66-F06B-E628-7F20EC28B54A}"/>
              </a:ext>
            </a:extLst>
          </p:cNvPr>
          <p:cNvPicPr>
            <a:picLocks noChangeAspect="1"/>
          </p:cNvPicPr>
          <p:nvPr/>
        </p:nvPicPr>
        <p:blipFill>
          <a:blip r:embed="rId2"/>
          <a:stretch>
            <a:fillRect/>
          </a:stretch>
        </p:blipFill>
        <p:spPr>
          <a:xfrm>
            <a:off x="1433512" y="1209730"/>
            <a:ext cx="6276975" cy="505777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6" name="Picture 5">
            <a:extLst>
              <a:ext uri="{FF2B5EF4-FFF2-40B4-BE49-F238E27FC236}">
                <a16:creationId xmlns:a16="http://schemas.microsoft.com/office/drawing/2014/main" id="{20C38C8B-DC52-769E-E86D-E26C6A9D331F}"/>
              </a:ext>
            </a:extLst>
          </p:cNvPr>
          <p:cNvPicPr>
            <a:picLocks noChangeAspect="1"/>
          </p:cNvPicPr>
          <p:nvPr/>
        </p:nvPicPr>
        <p:blipFill>
          <a:blip r:embed="rId2"/>
          <a:stretch>
            <a:fillRect/>
          </a:stretch>
        </p:blipFill>
        <p:spPr>
          <a:xfrm>
            <a:off x="704850" y="1066800"/>
            <a:ext cx="77343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6260C604-ECA9-5C80-F522-182C89321646}"/>
              </a:ext>
            </a:extLst>
          </p:cNvPr>
          <p:cNvPicPr>
            <a:picLocks noChangeAspect="1"/>
          </p:cNvPicPr>
          <p:nvPr/>
        </p:nvPicPr>
        <p:blipFill>
          <a:blip r:embed="rId2"/>
          <a:stretch>
            <a:fillRect/>
          </a:stretch>
        </p:blipFill>
        <p:spPr>
          <a:xfrm>
            <a:off x="2463546" y="247491"/>
            <a:ext cx="4216908" cy="6024154"/>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726BBA2F-1565-1E35-2062-BD9F9B0DF214}"/>
              </a:ext>
            </a:extLst>
          </p:cNvPr>
          <p:cNvPicPr>
            <a:picLocks noChangeAspect="1"/>
          </p:cNvPicPr>
          <p:nvPr/>
        </p:nvPicPr>
        <p:blipFill>
          <a:blip r:embed="rId2"/>
          <a:stretch>
            <a:fillRect/>
          </a:stretch>
        </p:blipFill>
        <p:spPr>
          <a:xfrm>
            <a:off x="2349433" y="862178"/>
            <a:ext cx="4445132" cy="513364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4" name="Picture 3">
            <a:extLst>
              <a:ext uri="{FF2B5EF4-FFF2-40B4-BE49-F238E27FC236}">
                <a16:creationId xmlns:a16="http://schemas.microsoft.com/office/drawing/2014/main" id="{9249A995-CCE6-4F49-3058-902A8645DD14}"/>
              </a:ext>
            </a:extLst>
          </p:cNvPr>
          <p:cNvPicPr>
            <a:picLocks noChangeAspect="1"/>
          </p:cNvPicPr>
          <p:nvPr/>
        </p:nvPicPr>
        <p:blipFill>
          <a:blip r:embed="rId2"/>
          <a:stretch>
            <a:fillRect/>
          </a:stretch>
        </p:blipFill>
        <p:spPr>
          <a:xfrm>
            <a:off x="1004887" y="1193799"/>
            <a:ext cx="7134225" cy="505777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5" name="Picture 4">
            <a:extLst>
              <a:ext uri="{FF2B5EF4-FFF2-40B4-BE49-F238E27FC236}">
                <a16:creationId xmlns:a16="http://schemas.microsoft.com/office/drawing/2014/main" id="{F79A3607-14ED-1C03-FDF1-B008D1F92B30}"/>
              </a:ext>
            </a:extLst>
          </p:cNvPr>
          <p:cNvPicPr>
            <a:picLocks noChangeAspect="1"/>
          </p:cNvPicPr>
          <p:nvPr/>
        </p:nvPicPr>
        <p:blipFill>
          <a:blip r:embed="rId2"/>
          <a:stretch>
            <a:fillRect/>
          </a:stretch>
        </p:blipFill>
        <p:spPr>
          <a:xfrm>
            <a:off x="381000" y="1230666"/>
            <a:ext cx="8382000" cy="473294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62B4C1FB-54B6-05C0-DAAE-23CB089132C9}"/>
              </a:ext>
            </a:extLst>
          </p:cNvPr>
          <p:cNvPicPr>
            <a:picLocks noChangeAspect="1"/>
          </p:cNvPicPr>
          <p:nvPr/>
        </p:nvPicPr>
        <p:blipFill>
          <a:blip r:embed="rId2"/>
          <a:stretch>
            <a:fillRect/>
          </a:stretch>
        </p:blipFill>
        <p:spPr>
          <a:xfrm>
            <a:off x="2628900" y="304800"/>
            <a:ext cx="3886200" cy="582930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55BA9B65-A552-1B0D-FA58-49ECFAF846F7}"/>
              </a:ext>
            </a:extLst>
          </p:cNvPr>
          <p:cNvPicPr>
            <a:picLocks noChangeAspect="1"/>
          </p:cNvPicPr>
          <p:nvPr/>
        </p:nvPicPr>
        <p:blipFill>
          <a:blip r:embed="rId2"/>
          <a:stretch>
            <a:fillRect/>
          </a:stretch>
        </p:blipFill>
        <p:spPr>
          <a:xfrm>
            <a:off x="1679203" y="1009649"/>
            <a:ext cx="5785591" cy="5181601"/>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0F1918EE-E035-CB8A-50BF-916F33534899}"/>
              </a:ext>
            </a:extLst>
          </p:cNvPr>
          <p:cNvPicPr>
            <a:picLocks noChangeAspect="1"/>
          </p:cNvPicPr>
          <p:nvPr/>
        </p:nvPicPr>
        <p:blipFill>
          <a:blip r:embed="rId2"/>
          <a:stretch>
            <a:fillRect/>
          </a:stretch>
        </p:blipFill>
        <p:spPr>
          <a:xfrm>
            <a:off x="1209036" y="1126285"/>
            <a:ext cx="6724650" cy="505777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1C03BC27-1128-0377-8518-7CD96897CDA8}"/>
              </a:ext>
            </a:extLst>
          </p:cNvPr>
          <p:cNvPicPr>
            <a:picLocks noChangeAspect="1"/>
          </p:cNvPicPr>
          <p:nvPr/>
        </p:nvPicPr>
        <p:blipFill>
          <a:blip r:embed="rId2"/>
          <a:stretch>
            <a:fillRect/>
          </a:stretch>
        </p:blipFill>
        <p:spPr>
          <a:xfrm>
            <a:off x="419100" y="1312299"/>
            <a:ext cx="8305800" cy="485741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September 11th, 2023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1B743242-1A07-69FB-D5F5-0EB8F3D82FC0}"/>
              </a:ext>
            </a:extLst>
          </p:cNvPr>
          <p:cNvPicPr>
            <a:picLocks noChangeAspect="1"/>
          </p:cNvPicPr>
          <p:nvPr/>
        </p:nvPicPr>
        <p:blipFill>
          <a:blip r:embed="rId2"/>
          <a:stretch>
            <a:fillRect/>
          </a:stretch>
        </p:blipFill>
        <p:spPr>
          <a:xfrm>
            <a:off x="2730607" y="243859"/>
            <a:ext cx="3682786" cy="608166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D80FCBDC-C9CD-F858-7D5F-2123F7975C27}"/>
              </a:ext>
            </a:extLst>
          </p:cNvPr>
          <p:cNvPicPr>
            <a:picLocks noChangeAspect="1"/>
          </p:cNvPicPr>
          <p:nvPr/>
        </p:nvPicPr>
        <p:blipFill>
          <a:blip r:embed="rId2"/>
          <a:stretch>
            <a:fillRect/>
          </a:stretch>
        </p:blipFill>
        <p:spPr>
          <a:xfrm>
            <a:off x="1837903" y="1272339"/>
            <a:ext cx="5468193" cy="38862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581FF2E4-F808-CCA1-038D-2449A7285892}"/>
              </a:ext>
            </a:extLst>
          </p:cNvPr>
          <p:cNvPicPr>
            <a:picLocks noChangeAspect="1"/>
          </p:cNvPicPr>
          <p:nvPr/>
        </p:nvPicPr>
        <p:blipFill>
          <a:blip r:embed="rId2"/>
          <a:stretch>
            <a:fillRect/>
          </a:stretch>
        </p:blipFill>
        <p:spPr>
          <a:xfrm>
            <a:off x="1738312" y="1397823"/>
            <a:ext cx="5667375" cy="479107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5" name="Picture 4">
            <a:extLst>
              <a:ext uri="{FF2B5EF4-FFF2-40B4-BE49-F238E27FC236}">
                <a16:creationId xmlns:a16="http://schemas.microsoft.com/office/drawing/2014/main" id="{06524C91-93FA-0F12-0D81-35E420011812}"/>
              </a:ext>
            </a:extLst>
          </p:cNvPr>
          <p:cNvPicPr>
            <a:picLocks noChangeAspect="1"/>
          </p:cNvPicPr>
          <p:nvPr/>
        </p:nvPicPr>
        <p:blipFill>
          <a:blip r:embed="rId2"/>
          <a:stretch>
            <a:fillRect/>
          </a:stretch>
        </p:blipFill>
        <p:spPr>
          <a:xfrm>
            <a:off x="352422" y="1168028"/>
            <a:ext cx="843915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89,208 in July 2023, up slightly from 89,167 in June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(16,964 postings), </a:t>
            </a:r>
            <a:r>
              <a:rPr lang="en-US" sz="1900" b="1" dirty="0"/>
              <a:t>Retail Trade </a:t>
            </a:r>
            <a:r>
              <a:rPr lang="en-US" sz="1900" dirty="0"/>
              <a:t>(8,886 posting), </a:t>
            </a:r>
            <a:r>
              <a:rPr lang="en-US" sz="1900" b="1" dirty="0"/>
              <a:t>Manufacturing </a:t>
            </a:r>
            <a:r>
              <a:rPr lang="en-US" sz="1900" dirty="0"/>
              <a:t>(6,788 postings), and </a:t>
            </a:r>
            <a:r>
              <a:rPr lang="en-US" sz="1900" b="1" dirty="0"/>
              <a:t> Pro., Sci., &amp; Tech. Services </a:t>
            </a:r>
            <a:r>
              <a:rPr lang="en-US" sz="1900" dirty="0"/>
              <a:t>(5,525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(5,216 postings), </a:t>
            </a:r>
            <a:r>
              <a:rPr lang="en-US" sz="1900" b="1" dirty="0"/>
              <a:t>Retail Salespersons </a:t>
            </a:r>
            <a:r>
              <a:rPr lang="en-US" sz="1900" dirty="0"/>
              <a:t>(3,391 postings),</a:t>
            </a:r>
            <a:r>
              <a:rPr lang="en-US" sz="1900" b="1" dirty="0"/>
              <a:t> Supervisors of Retail Sales Workers </a:t>
            </a:r>
            <a:r>
              <a:rPr lang="en-US" sz="1900" dirty="0"/>
              <a:t>(2,391 postings), and </a:t>
            </a:r>
            <a:r>
              <a:rPr lang="en-US" sz="1900" b="1" dirty="0"/>
              <a:t>Wholesale &amp; Manufacturing Sales Representatives </a:t>
            </a:r>
            <a:r>
              <a:rPr lang="en-US" sz="1900" dirty="0"/>
              <a:t>(1,707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52D0797E-4FDE-C9E6-B3D5-7AF287E54C51}"/>
              </a:ext>
            </a:extLst>
          </p:cNvPr>
          <p:cNvPicPr>
            <a:picLocks noChangeAspect="1"/>
          </p:cNvPicPr>
          <p:nvPr/>
        </p:nvPicPr>
        <p:blipFill>
          <a:blip r:embed="rId2"/>
          <a:stretch>
            <a:fillRect/>
          </a:stretch>
        </p:blipFill>
        <p:spPr>
          <a:xfrm>
            <a:off x="1636553" y="1393936"/>
            <a:ext cx="5133277" cy="473090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48524A0C-60C4-8CE7-1C02-6987E004C482}"/>
              </a:ext>
            </a:extLst>
          </p:cNvPr>
          <p:cNvPicPr>
            <a:picLocks noChangeAspect="1"/>
          </p:cNvPicPr>
          <p:nvPr/>
        </p:nvPicPr>
        <p:blipFill>
          <a:blip r:embed="rId2"/>
          <a:stretch>
            <a:fillRect/>
          </a:stretch>
        </p:blipFill>
        <p:spPr>
          <a:xfrm>
            <a:off x="700084" y="1250010"/>
            <a:ext cx="7743825" cy="497205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71597874-8DF4-D50B-A00D-8BBCB1213378}"/>
              </a:ext>
            </a:extLst>
          </p:cNvPr>
          <p:cNvPicPr>
            <a:picLocks noChangeAspect="1"/>
          </p:cNvPicPr>
          <p:nvPr/>
        </p:nvPicPr>
        <p:blipFill>
          <a:blip r:embed="rId2"/>
          <a:stretch>
            <a:fillRect/>
          </a:stretch>
        </p:blipFill>
        <p:spPr>
          <a:xfrm>
            <a:off x="228599" y="1261731"/>
            <a:ext cx="8686800" cy="3729227"/>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FB97D52A-03A1-4E98-36E3-E93AF1DBB450}"/>
              </a:ext>
            </a:extLst>
          </p:cNvPr>
          <p:cNvPicPr>
            <a:picLocks noChangeAspect="1"/>
          </p:cNvPicPr>
          <p:nvPr/>
        </p:nvPicPr>
        <p:blipFill>
          <a:blip r:embed="rId2"/>
          <a:stretch>
            <a:fillRect/>
          </a:stretch>
        </p:blipFill>
        <p:spPr>
          <a:xfrm>
            <a:off x="2667000" y="438659"/>
            <a:ext cx="3810000" cy="582832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80356</TotalTime>
  <Words>1287</Words>
  <Application>Microsoft Office PowerPoint</Application>
  <PresentationFormat>On-screen Show (4:3)</PresentationFormat>
  <Paragraphs>164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1587</cp:revision>
  <cp:lastPrinted>2022-02-18T00:09:43Z</cp:lastPrinted>
  <dcterms:created xsi:type="dcterms:W3CDTF">2016-10-12T17:47:24Z</dcterms:created>
  <dcterms:modified xsi:type="dcterms:W3CDTF">2023-08-15T14:15:30Z</dcterms:modified>
</cp:coreProperties>
</file>